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2" r:id="rId2"/>
    <p:sldId id="264" r:id="rId3"/>
    <p:sldId id="257" r:id="rId4"/>
    <p:sldId id="258" r:id="rId5"/>
    <p:sldId id="263" r:id="rId6"/>
    <p:sldId id="259" r:id="rId7"/>
    <p:sldId id="261"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37" autoAdjust="0"/>
  </p:normalViewPr>
  <p:slideViewPr>
    <p:cSldViewPr snapToGrid="0" showGuides="1">
      <p:cViewPr>
        <p:scale>
          <a:sx n="80" d="100"/>
          <a:sy n="80" d="100"/>
        </p:scale>
        <p:origin x="366" y="-720"/>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3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4090D6A3-63FF-4942-B39D-F804A487A66D}" type="datetimeFigureOut">
              <a:rPr lang="en-US" smtClean="0"/>
              <a:t>5/20/2020</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1F3E087-B240-49B2-8DFC-A251B4B4BECB}" type="slidenum">
              <a:rPr lang="en-US" smtClean="0"/>
              <a:t>‹#›</a:t>
            </a:fld>
            <a:endParaRPr lang="en-US"/>
          </a:p>
        </p:txBody>
      </p:sp>
    </p:spTree>
    <p:extLst>
      <p:ext uri="{BB962C8B-B14F-4D97-AF65-F5344CB8AC3E}">
        <p14:creationId xmlns:p14="http://schemas.microsoft.com/office/powerpoint/2010/main" val="204091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14988" y="4349018"/>
            <a:ext cx="5852160" cy="4812806"/>
          </a:xfrm>
        </p:spPr>
        <p:txBody>
          <a:bodyPr/>
          <a:lstStyle/>
          <a:p>
            <a:pPr>
              <a:spcAft>
                <a:spcPts val="634"/>
              </a:spcAft>
            </a:pP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5912" y="398463"/>
            <a:ext cx="5749871" cy="3233741"/>
          </a:xfrm>
        </p:spPr>
      </p:sp>
      <p:sp>
        <p:nvSpPr>
          <p:cNvPr id="3" name="Notes Placeholder 2"/>
          <p:cNvSpPr>
            <a:spLocks noGrp="1"/>
          </p:cNvSpPr>
          <p:nvPr>
            <p:ph type="body" idx="1"/>
          </p:nvPr>
        </p:nvSpPr>
        <p:spPr>
          <a:xfrm>
            <a:off x="464574" y="3626603"/>
            <a:ext cx="6407913" cy="5559241"/>
          </a:xfrm>
        </p:spPr>
        <p:txBody>
          <a:bodyPr/>
          <a:lstStyle/>
          <a:p>
            <a:pPr>
              <a:spcAft>
                <a:spcPts val="634"/>
              </a:spcAft>
            </a:pPr>
            <a:r>
              <a:rPr lang="en-US" sz="2200" b="1" i="1" dirty="0">
                <a:solidFill>
                  <a:srgbClr val="FF0000"/>
                </a:solidFill>
              </a:rPr>
              <a:t>USS ALBACORE (SS-218) </a:t>
            </a:r>
            <a:r>
              <a:rPr lang="en-US" sz="2200" b="1" dirty="0"/>
              <a:t>left Pearl Harbor on 24 October 1944, topped off with fuel at Midway on 28 October, and departed there for her eleventh patrol the same day, never to be heard from again. Enemy information available now indicates that </a:t>
            </a:r>
            <a:r>
              <a:rPr lang="en-US" sz="2200" b="1" i="1" dirty="0"/>
              <a:t>ALBACORE</a:t>
            </a:r>
            <a:r>
              <a:rPr lang="en-US" sz="2200" b="1" dirty="0"/>
              <a:t> perished by hitting a mine was witnessed by an enemy patrol craft. The craft reports having seen much heavy oil and bubbles, cork, bedding and various provisions after the explosion. Prior to her loss, </a:t>
            </a:r>
            <a:r>
              <a:rPr lang="en-US" sz="2200" b="1" i="1" dirty="0"/>
              <a:t>ALBACORE</a:t>
            </a:r>
            <a:r>
              <a:rPr lang="en-US" sz="2200" b="1" dirty="0"/>
              <a:t> had been a very successful submarine, especially in her engagements with Japanese combat vessels. Her record of enemy combatant ships sunk is the best of any United States submarine. She sank a total of 13 ships, totaling 74,100 tons, and damaged five, for 29,400 tons, during her first ten patrols. 85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2</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07" y="719138"/>
            <a:ext cx="5563891" cy="3130427"/>
          </a:xfrm>
        </p:spPr>
      </p:sp>
      <p:sp>
        <p:nvSpPr>
          <p:cNvPr id="3" name="Notes Placeholder 2"/>
          <p:cNvSpPr>
            <a:spLocks noGrp="1"/>
          </p:cNvSpPr>
          <p:nvPr>
            <p:ph type="body" idx="1"/>
          </p:nvPr>
        </p:nvSpPr>
        <p:spPr>
          <a:xfrm>
            <a:off x="432536" y="3890076"/>
            <a:ext cx="6455971" cy="5200414"/>
          </a:xfrm>
        </p:spPr>
        <p:txBody>
          <a:bodyPr/>
          <a:lstStyle/>
          <a:p>
            <a:pPr defTabSz="966511">
              <a:defRPr/>
            </a:pPr>
            <a:r>
              <a:rPr lang="en-US" sz="2200" b="1" i="1" dirty="0">
                <a:solidFill>
                  <a:srgbClr val="FF0000"/>
                </a:solidFill>
              </a:rPr>
              <a:t>USS GROWLER's (SS-215) </a:t>
            </a:r>
            <a:r>
              <a:rPr lang="en-US" sz="2200" b="1" dirty="0"/>
              <a:t>11th and final war patrol began out of Fremantle 20 October in a </a:t>
            </a:r>
            <a:r>
              <a:rPr lang="en-US" sz="2200" b="1" dirty="0" err="1"/>
              <a:t>wolfpack</a:t>
            </a:r>
            <a:r>
              <a:rPr lang="en-US" sz="2200" b="1" dirty="0"/>
              <a:t> with </a:t>
            </a:r>
            <a:r>
              <a:rPr lang="en-US" sz="2200" b="1" i="1" dirty="0"/>
              <a:t>HAKE</a:t>
            </a:r>
            <a:r>
              <a:rPr lang="en-US" sz="2200" b="1" dirty="0"/>
              <a:t> and </a:t>
            </a:r>
            <a:r>
              <a:rPr lang="en-US" sz="2200" b="1" i="1" dirty="0"/>
              <a:t>HARDHEAD</a:t>
            </a:r>
            <a:r>
              <a:rPr lang="en-US" sz="2200" b="1" dirty="0"/>
              <a:t>. On 8 November the </a:t>
            </a:r>
            <a:r>
              <a:rPr lang="en-US" sz="2200" b="1" dirty="0" err="1"/>
              <a:t>wolfpack</a:t>
            </a:r>
            <a:r>
              <a:rPr lang="en-US" sz="2200" b="1" dirty="0"/>
              <a:t>, headed by </a:t>
            </a:r>
            <a:r>
              <a:rPr lang="en-US" sz="2200" b="1" i="1" dirty="0"/>
              <a:t>GROWLER</a:t>
            </a:r>
            <a:r>
              <a:rPr lang="en-US" sz="2200" b="1" dirty="0"/>
              <a:t>, closed a convoy for attack, with </a:t>
            </a:r>
            <a:r>
              <a:rPr lang="en-US" sz="2200" b="1" i="1" dirty="0"/>
              <a:t>GROWLER</a:t>
            </a:r>
            <a:r>
              <a:rPr lang="en-US" sz="2200" b="1" dirty="0"/>
              <a:t> on the opposite side of the enemy from </a:t>
            </a:r>
            <a:r>
              <a:rPr lang="en-US" sz="2200" b="1" i="1" dirty="0"/>
              <a:t>HAKE</a:t>
            </a:r>
            <a:r>
              <a:rPr lang="en-US" sz="2200" b="1" dirty="0"/>
              <a:t> and </a:t>
            </a:r>
            <a:r>
              <a:rPr lang="en-US" sz="2200" b="1" i="1" dirty="0"/>
              <a:t>HARDHEAD</a:t>
            </a:r>
            <a:r>
              <a:rPr lang="en-US" sz="2200" b="1" dirty="0"/>
              <a:t>. The order to commence attacking was the last communication ever received from </a:t>
            </a:r>
            <a:r>
              <a:rPr lang="en-US" sz="2200" b="1" i="1" dirty="0"/>
              <a:t>GROWLER</a:t>
            </a:r>
            <a:r>
              <a:rPr lang="en-US" sz="2200" b="1" dirty="0"/>
              <a:t>. After the attack was underway, </a:t>
            </a:r>
            <a:r>
              <a:rPr lang="en-US" sz="2200" b="1" i="1" dirty="0"/>
              <a:t>HAKE</a:t>
            </a:r>
            <a:r>
              <a:rPr lang="en-US" sz="2200" b="1" dirty="0"/>
              <a:t> and </a:t>
            </a:r>
            <a:r>
              <a:rPr lang="en-US" sz="2200" b="1" i="1" dirty="0"/>
              <a:t>HARDHEAD</a:t>
            </a:r>
            <a:r>
              <a:rPr lang="en-US" sz="2200" b="1" dirty="0"/>
              <a:t> heard what sounded like a torpedo explosion and then a series of depth charges on </a:t>
            </a:r>
            <a:r>
              <a:rPr lang="en-US" sz="2200" b="1" i="1" dirty="0"/>
              <a:t>GROWLER's</a:t>
            </a:r>
            <a:r>
              <a:rPr lang="en-US" sz="2200" b="1" dirty="0"/>
              <a:t> side of the convoy, and then nothing. All efforts to contact </a:t>
            </a:r>
            <a:r>
              <a:rPr lang="en-US" sz="2200" b="1" i="1" dirty="0"/>
              <a:t>GROWLER</a:t>
            </a:r>
            <a:r>
              <a:rPr lang="en-US" sz="2200" b="1" dirty="0"/>
              <a:t> for the next 3 days proved futile, and the gallant submarine was listed as lost in action against the enemy, cause unknown. 86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3</a:t>
            </a:fld>
            <a:endParaRPr lang="en-US"/>
          </a:p>
        </p:txBody>
      </p:sp>
    </p:spTree>
    <p:extLst>
      <p:ext uri="{BB962C8B-B14F-4D97-AF65-F5344CB8AC3E}">
        <p14:creationId xmlns:p14="http://schemas.microsoft.com/office/powerpoint/2010/main" val="38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i="1" dirty="0">
                <a:solidFill>
                  <a:srgbClr val="FF0000"/>
                </a:solidFill>
              </a:rPr>
              <a:t>USS SCAMP (SS-277) </a:t>
            </a:r>
            <a:r>
              <a:rPr lang="en-US" sz="2200" b="1" dirty="0"/>
              <a:t>was ordered to the waters east of Japan for her eighth patrol, leaving Pearl Harbor in mid-October 1944, and was last heard from on 9 November. Postwar Japanese records indicate that </a:t>
            </a:r>
            <a:r>
              <a:rPr lang="en-US" sz="2200" b="1" i="1" dirty="0"/>
              <a:t>SCAMP</a:t>
            </a:r>
            <a:r>
              <a:rPr lang="en-US" sz="2200" b="1" dirty="0"/>
              <a:t> may have been sunk by air and escort ship attacks on 11 November, but it is also possible that she hit a mine. 83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4</a:t>
            </a:fld>
            <a:endParaRPr lang="en-US"/>
          </a:p>
        </p:txBody>
      </p:sp>
    </p:spTree>
    <p:extLst>
      <p:ext uri="{BB962C8B-B14F-4D97-AF65-F5344CB8AC3E}">
        <p14:creationId xmlns:p14="http://schemas.microsoft.com/office/powerpoint/2010/main" val="17713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1925" y="546100"/>
            <a:ext cx="5862187" cy="3297480"/>
          </a:xfrm>
        </p:spPr>
      </p:sp>
      <p:sp>
        <p:nvSpPr>
          <p:cNvPr id="3" name="Notes Placeholder 2"/>
          <p:cNvSpPr>
            <a:spLocks noGrp="1"/>
          </p:cNvSpPr>
          <p:nvPr>
            <p:ph type="body" idx="1"/>
          </p:nvPr>
        </p:nvSpPr>
        <p:spPr>
          <a:xfrm>
            <a:off x="432535" y="3905573"/>
            <a:ext cx="6471991" cy="5359733"/>
          </a:xfrm>
        </p:spPr>
        <p:txBody>
          <a:bodyPr/>
          <a:lstStyle/>
          <a:p>
            <a:r>
              <a:rPr lang="en-US" sz="2200" b="1" i="1" dirty="0"/>
              <a:t>On her first war patrol, </a:t>
            </a:r>
            <a:r>
              <a:rPr lang="en-US" sz="2200" b="1" i="1" dirty="0">
                <a:solidFill>
                  <a:srgbClr val="FF0000"/>
                </a:solidFill>
              </a:rPr>
              <a:t>USS CORVINA (SS-226) </a:t>
            </a:r>
            <a:r>
              <a:rPr lang="en-US" sz="2200" b="1" dirty="0"/>
              <a:t>was directed by dispatch on 30 November to pass to command of Commander Task Force Seventy-Two on 2 December 1943. The message was repeated three times on each of two successive nights, and an acknowledgment was directed, but none was received. Since she had not appeared or been heard from since her departure from Johnston Island on 6 November, </a:t>
            </a:r>
            <a:r>
              <a:rPr lang="en-US" sz="2200" b="1" i="1" dirty="0"/>
              <a:t>CORVINA</a:t>
            </a:r>
            <a:r>
              <a:rPr lang="en-US" sz="2200" b="1" dirty="0"/>
              <a:t> was reported as presumed lost on 23 December 1943. Enemy records indicate that </a:t>
            </a:r>
            <a:r>
              <a:rPr lang="en-US" sz="2200" b="1" i="1" dirty="0"/>
              <a:t>CORVINA</a:t>
            </a:r>
            <a:r>
              <a:rPr lang="en-US" sz="2200" b="1" dirty="0"/>
              <a:t> met her doom on 16 November 1943, by enemy action. An enemy submarine reported having sighted a surfaced submarine in Latitude 5°-50'N, Longitude 151°-10'E, and torpedoed her. 82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5</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8663" y="719138"/>
            <a:ext cx="5903912" cy="3321050"/>
          </a:xfrm>
        </p:spPr>
      </p:sp>
      <p:sp>
        <p:nvSpPr>
          <p:cNvPr id="3" name="Notes Placeholder 2"/>
          <p:cNvSpPr>
            <a:spLocks noGrp="1"/>
          </p:cNvSpPr>
          <p:nvPr>
            <p:ph type="body" idx="1"/>
          </p:nvPr>
        </p:nvSpPr>
        <p:spPr>
          <a:xfrm>
            <a:off x="384475" y="4076053"/>
            <a:ext cx="6519602" cy="5253927"/>
          </a:xfrm>
        </p:spPr>
        <p:txBody>
          <a:bodyPr/>
          <a:lstStyle/>
          <a:p>
            <a:pPr>
              <a:spcAft>
                <a:spcPts val="634"/>
              </a:spcAft>
              <a:defRPr/>
            </a:pPr>
            <a:r>
              <a:rPr lang="en-US" sz="2200" b="1" i="1" dirty="0">
                <a:solidFill>
                  <a:srgbClr val="FF0000"/>
                </a:solidFill>
              </a:rPr>
              <a:t>USS Sculpin (SS-191) </a:t>
            </a:r>
            <a:r>
              <a:rPr lang="en-US" sz="2200" b="1" dirty="0"/>
              <a:t>left Pearl Harbor on her ninth patrol in early November. On 18-19 November 1943, </a:t>
            </a:r>
            <a:r>
              <a:rPr lang="en-US" sz="2200" b="1" i="1" dirty="0"/>
              <a:t>SCULPIN</a:t>
            </a:r>
            <a:r>
              <a:rPr lang="en-US" sz="2200" b="1" dirty="0"/>
              <a:t> attacked a Japanese convoy in the Central Pacific. In the ensuing action, she was damaged by depth charge attacks and forced to surface, then fought enemy escort ships in a gun battle that killed her commanding officer, Fred </a:t>
            </a:r>
            <a:r>
              <a:rPr lang="en-US" sz="2200" b="1" dirty="0" err="1"/>
              <a:t>Connaway</a:t>
            </a:r>
            <a:r>
              <a:rPr lang="en-US" sz="2200" b="1" dirty="0"/>
              <a:t>, and others of her crew. Fatally damaged, </a:t>
            </a:r>
            <a:r>
              <a:rPr lang="en-US" sz="2200" b="1" i="1" dirty="0"/>
              <a:t>SCULPIN</a:t>
            </a:r>
            <a:r>
              <a:rPr lang="en-US" sz="2200" b="1" dirty="0"/>
              <a:t> was deliberately submerged after most of the surviving crewmen had escaped. Captain Cromwell chose to ride her down to prevent possible compromise of secret information he possessed, an action for which he was awarded a posthumous Medal of Honor. A total of 63 Men lost, 51 of them as Prisoners of War.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6</a:t>
            </a:fld>
            <a:endParaRPr lang="en-US"/>
          </a:p>
        </p:txBody>
      </p:sp>
    </p:spTree>
    <p:extLst>
      <p:ext uri="{BB962C8B-B14F-4D97-AF65-F5344CB8AC3E}">
        <p14:creationId xmlns:p14="http://schemas.microsoft.com/office/powerpoint/2010/main" val="42724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And we should remember those sub sailors whose boats may have survived but who themselves departed on Eternal Patrol. Sailors, rest </a:t>
            </a:r>
            <a:r>
              <a:rPr lang="en-US" sz="2200" b="1" dirty="0" smtClean="0"/>
              <a:t>your </a:t>
            </a:r>
            <a:r>
              <a:rPr lang="en-US" sz="2200" b="1" dirty="0"/>
              <a:t>oars. </a:t>
            </a:r>
            <a:r>
              <a:rPr lang="en-US" sz="2200" b="1" i="1" dirty="0">
                <a:solidFill>
                  <a:srgbClr val="FF0000"/>
                </a:solidFill>
              </a:rPr>
              <a:t>(Bell)</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7</a:t>
            </a:fld>
            <a:endParaRPr lang="en-US"/>
          </a:p>
        </p:txBody>
      </p:sp>
    </p:spTree>
    <p:extLst>
      <p:ext uri="{BB962C8B-B14F-4D97-AF65-F5344CB8AC3E}">
        <p14:creationId xmlns:p14="http://schemas.microsoft.com/office/powerpoint/2010/main" val="19886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74154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47870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7009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6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99958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5/20/2020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41941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5/20/2020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9458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22720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68965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86BB9CB-09C4-4235-AB8A-A93CA642611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93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5/20/2020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9694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BB9CB-09C4-4235-AB8A-A93CA6426115}"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836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BB9CB-09C4-4235-AB8A-A93CA6426115}" type="datetimeFigureOut">
              <a:rPr lang="en-US" smtClean="0"/>
              <a:t>5/20/2020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532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6BB9CB-09C4-4235-AB8A-A93CA6426115}" type="datetimeFigureOut">
              <a:rPr lang="en-US" smtClean="0"/>
              <a:t>5/20/2020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380994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561" y="180010"/>
            <a:ext cx="704012" cy="47618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351" y="4999583"/>
            <a:ext cx="1827126" cy="1778402"/>
          </a:xfrm>
          <a:prstGeom prst="rect">
            <a:avLst/>
          </a:prstGeom>
        </p:spPr>
      </p:pic>
    </p:spTree>
    <p:extLst>
      <p:ext uri="{BB962C8B-B14F-4D97-AF65-F5344CB8AC3E}">
        <p14:creationId xmlns:p14="http://schemas.microsoft.com/office/powerpoint/2010/main" val="4209140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86BB9CB-09C4-4235-AB8A-A93CA6426115}" type="datetimeFigureOut">
              <a:rPr lang="en-US" smtClean="0"/>
              <a:t>5/20/2020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067902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5/20/2020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678336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6BB9CB-09C4-4235-AB8A-A93CA6426115}" type="datetimeFigureOut">
              <a:rPr lang="en-US" smtClean="0"/>
              <a:t>5/20/2020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25B8A2-9B90-4607-A49A-6EAA088C43F4}" type="slidenum">
              <a:rPr lang="en-US" smtClean="0"/>
              <a:t>‹#›</a:t>
            </a:fld>
            <a:endParaRPr lang="en-US"/>
          </a:p>
        </p:txBody>
      </p:sp>
    </p:spTree>
    <p:extLst>
      <p:ext uri="{BB962C8B-B14F-4D97-AF65-F5344CB8AC3E}">
        <p14:creationId xmlns:p14="http://schemas.microsoft.com/office/powerpoint/2010/main" val="1721941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35" y="598656"/>
            <a:ext cx="7424725" cy="5386090"/>
          </a:xfrm>
          <a:prstGeom prst="rect">
            <a:avLst/>
          </a:prstGeom>
        </p:spPr>
        <p:txBody>
          <a:bodyPr wrap="none">
            <a:spAutoFit/>
          </a:bodyPr>
          <a:lstStyle/>
          <a:p>
            <a:pPr algn="ctr"/>
            <a:r>
              <a:rPr lang="en-US" sz="11500" b="1" dirty="0" smtClean="0">
                <a:effectLst>
                  <a:outerShdw blurRad="38100" dist="38100" dir="2700000" algn="tl">
                    <a:srgbClr val="000000">
                      <a:alpha val="43137"/>
                    </a:srgbClr>
                  </a:outerShdw>
                </a:effectLst>
                <a:latin typeface="Arial Black" panose="020B0A04020102020204" pitchFamily="34" charset="0"/>
              </a:rPr>
              <a:t>TOLLING</a:t>
            </a:r>
          </a:p>
          <a:p>
            <a:pPr algn="ctr"/>
            <a:r>
              <a:rPr lang="en-US" sz="6000" b="1" dirty="0" smtClean="0">
                <a:effectLst>
                  <a:outerShdw blurRad="38100" dist="38100" dir="2700000" algn="tl">
                    <a:srgbClr val="000000">
                      <a:alpha val="43137"/>
                    </a:srgbClr>
                  </a:outerShdw>
                </a:effectLst>
                <a:latin typeface="Arial Black" panose="020B0A04020102020204" pitchFamily="34" charset="0"/>
              </a:rPr>
              <a:t>FOR THE</a:t>
            </a:r>
          </a:p>
          <a:p>
            <a:pPr algn="ctr"/>
            <a:r>
              <a:rPr lang="en-US" sz="11500" b="1" dirty="0" smtClean="0">
                <a:effectLst>
                  <a:outerShdw blurRad="38100" dist="38100" dir="2700000" algn="tl">
                    <a:srgbClr val="000000">
                      <a:alpha val="43137"/>
                    </a:srgbClr>
                  </a:outerShdw>
                </a:effectLst>
                <a:latin typeface="Arial Black" panose="020B0A04020102020204" pitchFamily="34" charset="0"/>
              </a:rPr>
              <a:t>BOATS</a:t>
            </a:r>
          </a:p>
          <a:p>
            <a:pPr algn="ctr"/>
            <a:r>
              <a:rPr lang="en-US" sz="4800" b="1" dirty="0" smtClean="0">
                <a:effectLst>
                  <a:outerShdw blurRad="38100" dist="38100" dir="2700000" algn="tl">
                    <a:srgbClr val="000000">
                      <a:alpha val="43137"/>
                    </a:srgbClr>
                  </a:outerShdw>
                </a:effectLst>
                <a:latin typeface="Arial Black" panose="020B0A04020102020204" pitchFamily="34" charset="0"/>
              </a:rPr>
              <a:t>NOVEMBER</a:t>
            </a:r>
            <a:endParaRPr lang="en-US" sz="4800" dirty="0"/>
          </a:p>
        </p:txBody>
      </p:sp>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0322" y="6446322"/>
            <a:ext cx="411678" cy="411678"/>
          </a:xfrm>
          <a:prstGeom prst="rect">
            <a:avLst/>
          </a:prstGeom>
        </p:spPr>
      </p:pic>
    </p:spTree>
    <p:extLst>
      <p:ext uri="{BB962C8B-B14F-4D97-AF65-F5344CB8AC3E}">
        <p14:creationId xmlns:p14="http://schemas.microsoft.com/office/powerpoint/2010/main" val="3696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2194" y="5490995"/>
            <a:ext cx="5756704" cy="584775"/>
          </a:xfrm>
          <a:prstGeom prst="rect">
            <a:avLst/>
          </a:prstGeom>
        </p:spPr>
        <p:txBody>
          <a:bodyPr wrap="none">
            <a:spAutoFit/>
          </a:bodyPr>
          <a:lstStyle/>
          <a:p>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ALBACORE </a:t>
            </a:r>
            <a:r>
              <a:rPr lang="en-US" sz="3200" b="1" dirty="0">
                <a:effectLst>
                  <a:outerShdw blurRad="38100" dist="38100" dir="2700000" algn="tl">
                    <a:srgbClr val="000000">
                      <a:alpha val="43137"/>
                    </a:srgbClr>
                  </a:outerShdw>
                </a:effectLst>
                <a:latin typeface="Arial Black" panose="020B0A04020102020204" pitchFamily="34" charset="0"/>
              </a:rPr>
              <a:t>(SS-218)</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668" y="475013"/>
            <a:ext cx="9655857" cy="4039366"/>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9232" y="5639243"/>
            <a:ext cx="5717217"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GROWLER (SS-215)</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89989" y="653031"/>
            <a:ext cx="7445562" cy="452461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80091" y="356276"/>
            <a:ext cx="6406413" cy="5379504"/>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SCAMP (SS-277)</a:t>
            </a:r>
            <a:endParaRPr lang="en-US" sz="32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23071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26353" y="356277"/>
            <a:ext cx="4086463" cy="511839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CORVINA </a:t>
            </a:r>
            <a:r>
              <a:rPr lang="en-US" sz="3200" b="1" dirty="0">
                <a:effectLst>
                  <a:outerShdw blurRad="38100" dist="38100" dir="2700000" algn="tl">
                    <a:srgbClr val="000000">
                      <a:alpha val="43137"/>
                    </a:srgbClr>
                  </a:outerShdw>
                </a:effectLst>
                <a:latin typeface="Arial Black" panose="020B0A04020102020204" pitchFamily="34" charset="0"/>
              </a:rPr>
              <a:t>(SS-226)</a:t>
            </a:r>
          </a:p>
        </p:txBody>
      </p:sp>
    </p:spTree>
    <p:extLst>
      <p:ext uri="{BB962C8B-B14F-4D97-AF65-F5344CB8AC3E}">
        <p14:creationId xmlns:p14="http://schemas.microsoft.com/office/powerpoint/2010/main" val="37386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3192" y="5923028"/>
            <a:ext cx="5327399" cy="584775"/>
          </a:xfrm>
          <a:prstGeom prst="rect">
            <a:avLst/>
          </a:prstGeom>
          <a:noFill/>
        </p:spPr>
        <p:txBody>
          <a:bodyPr wrap="square" rtlCol="0">
            <a:spAutoFit/>
          </a:bodyPr>
          <a:lstStyle/>
          <a:p>
            <a:pPr algn="ctr"/>
            <a:r>
              <a:rPr lang="en-US" sz="3200" b="1">
                <a:effectLst>
                  <a:outerShdw blurRad="38100" dist="38100" dir="2700000" algn="tl">
                    <a:srgbClr val="000000">
                      <a:alpha val="43137"/>
                    </a:srgbClr>
                  </a:outerShdw>
                </a:effectLst>
                <a:latin typeface="Arial Black" panose="020B0A04020102020204" pitchFamily="34" charset="0"/>
              </a:rPr>
              <a:t>USS </a:t>
            </a:r>
            <a:r>
              <a:rPr lang="en-US" sz="3200" b="1" smtClean="0">
                <a:effectLst>
                  <a:outerShdw blurRad="38100" dist="38100" dir="2700000" algn="tl">
                    <a:srgbClr val="000000">
                      <a:alpha val="43137"/>
                    </a:srgbClr>
                  </a:outerShdw>
                </a:effectLst>
                <a:latin typeface="Arial Black" panose="020B0A04020102020204" pitchFamily="34" charset="0"/>
              </a:rPr>
              <a:t>SCULPIN </a:t>
            </a:r>
            <a:r>
              <a:rPr lang="en-US" sz="3200" b="1" dirty="0" smtClean="0">
                <a:effectLst>
                  <a:outerShdw blurRad="38100" dist="38100" dir="2700000" algn="tl">
                    <a:srgbClr val="000000">
                      <a:alpha val="43137"/>
                    </a:srgbClr>
                  </a:outerShdw>
                </a:effectLst>
                <a:latin typeface="Arial Black" panose="020B0A04020102020204" pitchFamily="34" charset="0"/>
              </a:rPr>
              <a:t>(</a:t>
            </a:r>
            <a:r>
              <a:rPr lang="en-US" sz="3200" b="1" dirty="0">
                <a:effectLst>
                  <a:outerShdw blurRad="38100" dist="38100" dir="2700000" algn="tl">
                    <a:srgbClr val="000000">
                      <a:alpha val="43137"/>
                    </a:srgbClr>
                  </a:outerShdw>
                </a:effectLst>
                <a:latin typeface="Arial Black" panose="020B0A04020102020204" pitchFamily="34" charset="0"/>
              </a:rPr>
              <a:t>SS-191)</a:t>
            </a:r>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2179" y="320532"/>
            <a:ext cx="8109494" cy="4453349"/>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92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32" y="391458"/>
            <a:ext cx="4279295" cy="6157259"/>
          </a:xfrm>
          <a:prstGeom prst="rect">
            <a:avLst/>
          </a:prstGeom>
        </p:spPr>
      </p:pic>
    </p:spTree>
    <p:extLst>
      <p:ext uri="{BB962C8B-B14F-4D97-AF65-F5344CB8AC3E}">
        <p14:creationId xmlns:p14="http://schemas.microsoft.com/office/powerpoint/2010/main" val="2740471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262</TotalTime>
  <Words>710</Words>
  <Application>Microsoft Office PowerPoint</Application>
  <PresentationFormat>Widescreen</PresentationFormat>
  <Paragraphs>22</Paragraphs>
  <Slides>7</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Emmett</dc:creator>
  <cp:lastModifiedBy>Dan Marks</cp:lastModifiedBy>
  <cp:revision>48</cp:revision>
  <cp:lastPrinted>2015-08-09T03:09:37Z</cp:lastPrinted>
  <dcterms:created xsi:type="dcterms:W3CDTF">2015-08-06T06:22:26Z</dcterms:created>
  <dcterms:modified xsi:type="dcterms:W3CDTF">2020-05-20T20:53:37Z</dcterms:modified>
</cp:coreProperties>
</file>