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F9B95-2915-4317-AA03-3BCA2E1087D7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C1EF-E195-4895-BC46-6F6F9DA3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11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Survivors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2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 Crew, 3 Gunners, 83 IJA Soldiers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78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 US Submarine had each Torpedo / Mine / Deck Gun Attack Assigned Serial Number </a:t>
            </a:r>
          </a:p>
          <a:p>
            <a:r>
              <a:rPr lang="en-US" dirty="0"/>
              <a:t>Combat War Patrols singularly or in Phases, Concurrent Special Operations Patrols Not Addressed Separately / Kept Classified &amp; Unacknowledged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89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Torpedo Problems | Skipper Problems | Tactics/Techniques/Procedural Problems 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73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9F4CF-E921-AD56-8061-DA6FD5639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58A1C7-E562-F192-7AC7-2FF4DD7D4D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72A93B-E80D-B210-71DB-084EDEFBAC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**Former USS Squalus **20 Captured Crew from USS Sculpin were onboard Chuyo at sinking, only one survived. IJN Chuyo was converted to light carrier from merchant ship Nitta Maru, 1940.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4042B-E771-8415-84D7-9B351D70DD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82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34B4B-7C7D-38FC-2391-91F62028C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76A09D-BFB2-4778-910E-99BA55C5EB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6842C3-2528-06DE-7E41-6C0BD9B3A2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8BA70-7375-D9C4-4041-BA0CC22C9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3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7D9A8-A157-4BBF-8717-8315DACB8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4D57A3-39DC-0C9A-E84E-822B082F3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9D799E-41E1-2077-94BC-3951463B1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41483-345B-77F2-99E5-8C88A7177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6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1FF9F-3F55-0C7A-6180-BA128C37E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48EF72-953A-DB10-75AE-4C396CE73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9EEC0-877E-061A-50FE-2A501CE243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9F687-33DB-A070-ECA0-20F5A9BF6D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11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CA5E4-1939-34C2-06D0-0C01E2D0F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962FB-5AAE-2241-6E6C-CC96F960BB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01E384-A548-D3F0-F363-6FCFFA76A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76D51-C98D-53E8-C0A8-75DF7ED524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6C1EF-E195-4895-BC46-6F6F9DA3341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8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29528-6B91-28A4-4F7E-3F25B940D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7C302-951F-75DC-C8C8-3820F167A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4BAF6-9219-B54D-E9F0-87265D3CF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93C7D-2703-A92D-C407-B8E5E2D4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729C3-E666-EED0-6629-4FF56DCE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9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4F40D-F7CF-342F-2C33-C1DCBE376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D4CC7B-34AE-893C-EC23-D6BA8017C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506F0-20B3-B169-8614-20EFB0101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B01DB-267F-B380-0CCA-176C92F2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90AC4-F088-D4F6-B6EB-5E7FEC7B1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8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73DDB-441D-7C9C-D59F-AF88366817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340A2-61EF-4337-57A5-2B16A8C9B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88EB1-E90C-156F-8D63-03A70A58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7113F-2572-B29E-E73B-3AB28CAB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A07B6-FBCF-7F70-6419-5C67B72FC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7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2942C-E7A1-BB02-E7E6-8B557AFCE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7A6CA-0C77-DB1B-33A1-968AA48E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A400C-F015-9F57-5AEB-55F6BBA0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8C33C-3E5F-14FA-71DA-3F2EFD6FF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F6014-7CD9-0997-C366-591E0D343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8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5964C-884B-0B41-5A9C-2C0128E1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FA3D2-A9E1-860C-D25A-99104B2F9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A1524-AFFE-C593-1C68-9774F5080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9E9F1-C9B9-9C06-448F-F7AEB306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CE873-E1B0-52A8-F190-486D793A8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12618-D592-09FF-EEEA-1D0351A4E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913EF-5181-43D7-C259-A7DC77C94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6DB09C-9529-ADAE-784D-DE48AAFC8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E0272-364F-0AF0-6C04-744AE93B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F986B-985F-F2D8-7F6F-8F232FC78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AFAFE-B40C-8842-8AAC-CC40198E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0061C-AD90-8AD9-1523-FD0E4BCBE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C1DB5-51FF-FBE8-8796-9631FC442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A257C-DE68-ADDF-E057-BF6A11FC0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15DA3-6121-0BDB-2B49-BAB853448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A8E8A8-F027-AAA7-D7B4-A8A0DD920C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E2D43A-89BF-0E9B-3BBA-354103A3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DDD9A4-AFDA-615F-F65F-6531264D1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948988-05BB-94BE-1232-A85CB35E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A12EB-1AEA-1730-A6E3-12427406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16CDE7-13FF-42FD-C086-325642C6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2BD53-6759-4E31-49A1-7942F1BCB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2B67B-3447-F336-FFA8-881CB1EC7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7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0E047-5504-5CEE-E084-7EF519726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9FBAA5-84A7-E20E-0136-CA993D29C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96BB5-FC2E-31D9-B764-91B80B86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5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49341-6C96-165A-9630-DBB06B97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8A73E-1FA9-437F-2B9A-4666C8689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B2D92-075E-17D6-4EA4-0BCDBBD7D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2FFE6-E7AE-4F5A-5038-B13F95993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7B9FD-8222-B41F-706E-E7EA732E0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A3D96-F50A-2C64-BC1B-5594F96B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E1A0-A439-9CC1-E226-9E653CC3D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75C6AE-17CB-0A66-A8A7-1941197AC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06841B-3C81-98E1-03E8-F1DB1F2FD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16548-7BAA-C8B3-F688-C2CDA072E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2AA85-9201-B753-A725-AC542B04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EAC84-2491-FC96-3E22-6AD5BD0F8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5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CE9537-AE43-BFB5-AC4D-A58AA5706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2283A-4F1A-B4F0-E49A-592EE39A4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A82F3-5DB2-9132-1FBF-587FF771A4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A38DE-8CD9-4D8C-B69F-94CDFA28B13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7861F-1348-8DDA-033C-A62FF47C8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AEDD-C4A3-3244-FFAF-14A51817E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6A0D79-81D0-4F1C-81F5-54E6ADF47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5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FD4C69-347A-3313-4201-FF9E18583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060" y="3602038"/>
            <a:ext cx="11346730" cy="1655762"/>
          </a:xfrm>
        </p:spPr>
        <p:txBody>
          <a:bodyPr/>
          <a:lstStyle/>
          <a:p>
            <a:r>
              <a:rPr lang="en-US" sz="4000" dirty="0">
                <a:solidFill>
                  <a:srgbClr val="0070C0"/>
                </a:solidFill>
              </a:rPr>
              <a:t>Unauthorized History of the Pacific War Podcast 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https://www.youtube.com/watch?v=QQFmxUw7aoo&amp;t=47s</a:t>
            </a:r>
            <a:endParaRPr lang="en-US" sz="36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62459F-86BF-5EDE-3309-FF5F98924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060" y="692607"/>
            <a:ext cx="11346730" cy="2387600"/>
          </a:xfrm>
        </p:spPr>
        <p:txBody>
          <a:bodyPr>
            <a:normAutofit/>
          </a:bodyPr>
          <a:lstStyle/>
          <a:p>
            <a:r>
              <a:rPr lang="en-US" dirty="0"/>
              <a:t>Deadly Effective:</a:t>
            </a:r>
            <a:br>
              <a:rPr lang="en-US" dirty="0"/>
            </a:br>
            <a:r>
              <a:rPr lang="en-US" dirty="0"/>
              <a:t>US Subs vs Imperial Japanese Army</a:t>
            </a:r>
            <a:br>
              <a:rPr lang="en-US" dirty="0"/>
            </a:br>
            <a:r>
              <a:rPr lang="en-US" sz="2700" dirty="0"/>
              <a:t>Episode 501</a:t>
            </a:r>
          </a:p>
        </p:txBody>
      </p:sp>
    </p:spTree>
    <p:extLst>
      <p:ext uri="{BB962C8B-B14F-4D97-AF65-F5344CB8AC3E}">
        <p14:creationId xmlns:p14="http://schemas.microsoft.com/office/powerpoint/2010/main" val="387127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1D0C8-AD12-0504-1633-23055685F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602AE-7E00-0C6E-0707-222DDF70E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Final Phase 1945</a:t>
            </a:r>
            <a:br>
              <a:rPr lang="en-US" dirty="0"/>
            </a:br>
            <a:r>
              <a:rPr lang="en-US" b="1" dirty="0"/>
              <a:t>“</a:t>
            </a:r>
            <a:r>
              <a:rPr lang="en-US" b="1" dirty="0">
                <a:solidFill>
                  <a:srgbClr val="7030A0"/>
                </a:solidFill>
              </a:rPr>
              <a:t>Slim Pickens!</a:t>
            </a:r>
            <a:r>
              <a:rPr lang="en-US" b="1" dirty="0"/>
              <a:t>”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1601D0-1D5B-5207-B48A-DDF25CCDE37C}"/>
              </a:ext>
            </a:extLst>
          </p:cNvPr>
          <p:cNvSpPr/>
          <p:nvPr/>
        </p:nvSpPr>
        <p:spPr>
          <a:xfrm>
            <a:off x="754144" y="1690688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CC6B0-C82E-451F-8501-5031BA0B9E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158 Japanese Merchant Ships Lost </a:t>
            </a:r>
            <a:r>
              <a:rPr lang="en-US" b="1" dirty="0">
                <a:solidFill>
                  <a:srgbClr val="FFFF00"/>
                </a:solidFill>
              </a:rPr>
              <a:t>Carrying 7,601 IJA Soldiers </a:t>
            </a:r>
          </a:p>
          <a:p>
            <a:endParaRPr lang="en-US" b="1" dirty="0">
              <a:solidFill>
                <a:srgbClr val="FFFF00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8 US Subs Lost From All Causes 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D9E888-E7AA-FD86-6940-9DD15AD4FC17}"/>
              </a:ext>
            </a:extLst>
          </p:cNvPr>
          <p:cNvSpPr/>
          <p:nvPr/>
        </p:nvSpPr>
        <p:spPr>
          <a:xfrm>
            <a:off x="6180056" y="1690687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4052D-9230-2F09-72EF-792B989D1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33854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The last US Sub Lost in WWII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was </a:t>
            </a:r>
            <a:r>
              <a:rPr lang="en-US" b="1" dirty="0">
                <a:solidFill>
                  <a:srgbClr val="FFFF00"/>
                </a:solidFill>
              </a:rPr>
              <a:t>USS Bullhead, SS-332,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Lost on 06 August 1945, 08:03 Hours, approximately twelve minutes before the detonation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of Atomic Bomb at Hiroshima.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Aerial Depth-Charge Attack near what is today’s Bali, Indonesia in the Java Sea.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550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4ECEF-752C-D96F-E7DD-6AA20C5AF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BDCD-58B8-8966-A71B-1A5D5C15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JANAC ACCOUNTING 1947</a:t>
            </a:r>
            <a:br>
              <a:rPr lang="en-US" dirty="0"/>
            </a:br>
            <a:r>
              <a:rPr lang="en-US" b="1" dirty="0"/>
              <a:t>“US Submarine Operations by Campaign”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167F3-0BC7-F5F1-3585-6BCF2741CD01}"/>
              </a:ext>
            </a:extLst>
          </p:cNvPr>
          <p:cNvSpPr/>
          <p:nvPr/>
        </p:nvSpPr>
        <p:spPr>
          <a:xfrm>
            <a:off x="754144" y="1690688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F4C4D-3282-4F91-84F1-74B103D368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Central Pacific Campaign =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(Gilbert Islands, Marshall   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Islands, Marianas, Iwo Jima,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Eniwetok) </a:t>
            </a:r>
          </a:p>
          <a:p>
            <a:pPr marL="0" indent="0">
              <a:buNone/>
            </a:pPr>
            <a:r>
              <a:rPr lang="en-US" b="1" dirty="0"/>
              <a:t>   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b="1" dirty="0">
                <a:solidFill>
                  <a:schemeClr val="bg1"/>
                </a:solidFill>
              </a:rPr>
              <a:t>= </a:t>
            </a:r>
            <a:r>
              <a:rPr lang="en-US" b="1" dirty="0">
                <a:solidFill>
                  <a:srgbClr val="FF0000"/>
                </a:solidFill>
              </a:rPr>
              <a:t>91,667 IJA Soldiers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76D9BA-F50D-1D7C-3EB4-6C97E45AE77F}"/>
              </a:ext>
            </a:extLst>
          </p:cNvPr>
          <p:cNvSpPr/>
          <p:nvPr/>
        </p:nvSpPr>
        <p:spPr>
          <a:xfrm>
            <a:off x="6180056" y="1690687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1BD52-FB91-76F6-6E8E-3E68EDF27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33854" cy="435133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Wake Island =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Philippines =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Guadalcanal =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Central Solomons =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Bougainville =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Okinawa =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C6EAE-2D87-F270-9084-7E3C5968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Richard B. Frank (born November 11, 1947) is an American lawyer and military historian.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E3D4E3-ED17-988D-AA78-8F5E12DF2438}"/>
              </a:ext>
            </a:extLst>
          </p:cNvPr>
          <p:cNvSpPr txBox="1"/>
          <p:nvPr/>
        </p:nvSpPr>
        <p:spPr>
          <a:xfrm>
            <a:off x="838200" y="1483932"/>
            <a:ext cx="1116212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Born in Kansas, Frank graduated from the University of Missouri in 1969, after which he served four years during the United States Army. During the Vietnam War, he served a tour of duty as a platoon leader of the 101st Airborne Division. In 1976, he graduated from the Georgetown University Law Center.</a:t>
            </a:r>
          </a:p>
          <a:p>
            <a:endParaRPr lang="en-US" b="1" dirty="0"/>
          </a:p>
          <a:p>
            <a:r>
              <a:rPr lang="en-US" b="1" dirty="0"/>
              <a:t>Bibliography:</a:t>
            </a:r>
          </a:p>
          <a:p>
            <a:r>
              <a:rPr lang="en-US" dirty="0"/>
              <a:t>Frank has written several books and articles on the Pacific campaign of World War II and Southeast Asia:</a:t>
            </a:r>
          </a:p>
          <a:p>
            <a:r>
              <a:rPr lang="en-US" b="1" dirty="0"/>
              <a:t>Books:</a:t>
            </a:r>
          </a:p>
          <a:p>
            <a:r>
              <a:rPr lang="en-US" dirty="0"/>
              <a:t>• Guadalcanal: The Definitive Account of the Landmark Battle (1990)[2]—Won the General Wallace M. Greene </a:t>
            </a:r>
          </a:p>
          <a:p>
            <a:r>
              <a:rPr lang="en-US" dirty="0"/>
              <a:t>   Award from the U.S. Marine Corps[3]</a:t>
            </a:r>
          </a:p>
          <a:p>
            <a:r>
              <a:rPr lang="en-US" dirty="0"/>
              <a:t>• Downfall: The End of the Imperial Japanese Empire (1999). ISBN 9780141001463.</a:t>
            </a:r>
          </a:p>
          <a:p>
            <a:r>
              <a:rPr lang="en-US" dirty="0"/>
              <a:t>• MacArthur (2007). ISBN 9781403976581.</a:t>
            </a:r>
          </a:p>
          <a:p>
            <a:r>
              <a:rPr lang="en-US" dirty="0"/>
              <a:t>• Frank, Richard B. (2020). Tower of Skulls: A History of the Asia-Pacific War, July 1937–May 1942 (First ed.). New  </a:t>
            </a:r>
          </a:p>
          <a:p>
            <a:r>
              <a:rPr lang="en-US" dirty="0"/>
              <a:t>   York: W. W. Norton &amp; Company. ISBN 9781324002109.[4]</a:t>
            </a:r>
          </a:p>
          <a:p>
            <a:r>
              <a:rPr lang="en-US" b="1" dirty="0"/>
              <a:t>Articles:</a:t>
            </a:r>
          </a:p>
          <a:p>
            <a:r>
              <a:rPr lang="en-US" dirty="0"/>
              <a:t>• "No Bomb, No End", in What If? 2 (2001).</a:t>
            </a:r>
          </a:p>
          <a:p>
            <a:r>
              <a:rPr lang="en-US" dirty="0"/>
              <a:t>• "Why Truman Dropped the Bomb", The Weekly Standard (August 8, 2005): p. 20.</a:t>
            </a:r>
          </a:p>
          <a:p>
            <a:r>
              <a:rPr lang="en-US" dirty="0"/>
              <a:t>• "George Polk's Real-World War II Record", Washington Examiner (February 26, 2007)</a:t>
            </a:r>
          </a:p>
        </p:txBody>
      </p:sp>
    </p:spTree>
    <p:extLst>
      <p:ext uri="{BB962C8B-B14F-4D97-AF65-F5344CB8AC3E}">
        <p14:creationId xmlns:p14="http://schemas.microsoft.com/office/powerpoint/2010/main" val="162479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4D21-6E80-FDCE-3E9C-05584375C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963" y="588652"/>
            <a:ext cx="11811785" cy="104956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0070C0"/>
                </a:solidFill>
              </a:rPr>
              <a:t>Unauthorized History of the Pacific War Podcast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B57BC-C776-AB75-0739-6DA6D8FA7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63" y="2131451"/>
            <a:ext cx="11811785" cy="4448457"/>
          </a:xfrm>
        </p:spPr>
        <p:txBody>
          <a:bodyPr>
            <a:normAutofit/>
          </a:bodyPr>
          <a:lstStyle/>
          <a:p>
            <a:r>
              <a:rPr lang="en-US" b="1" dirty="0"/>
              <a:t>Hosts:</a:t>
            </a:r>
          </a:p>
          <a:p>
            <a:r>
              <a:rPr lang="en-US" b="1" dirty="0">
                <a:solidFill>
                  <a:srgbClr val="0070C0"/>
                </a:solidFill>
              </a:rPr>
              <a:t>Seth Paridon</a:t>
            </a:r>
            <a:r>
              <a:rPr lang="en-US" b="1" dirty="0"/>
              <a:t>, </a:t>
            </a:r>
            <a:r>
              <a:rPr lang="en-US" b="1" i="1" dirty="0"/>
              <a:t>Historian, MS Military Museum</a:t>
            </a:r>
            <a:r>
              <a:rPr lang="en-US" b="1" dirty="0"/>
              <a:t> &amp; </a:t>
            </a:r>
            <a:r>
              <a:rPr lang="en-US" b="1" dirty="0">
                <a:solidFill>
                  <a:srgbClr val="0070C0"/>
                </a:solidFill>
              </a:rPr>
              <a:t>Bill Toti</a:t>
            </a:r>
            <a:r>
              <a:rPr lang="en-US" b="1" dirty="0"/>
              <a:t>, </a:t>
            </a:r>
            <a:r>
              <a:rPr lang="en-US" b="1" i="1" dirty="0"/>
              <a:t>Captain, USN, Retired</a:t>
            </a:r>
            <a:endParaRPr lang="en-US" dirty="0"/>
          </a:p>
          <a:p>
            <a:r>
              <a:rPr lang="en-US" b="1" dirty="0"/>
              <a:t>Guest:</a:t>
            </a:r>
          </a:p>
          <a:p>
            <a:r>
              <a:rPr lang="en-US" b="1" dirty="0">
                <a:solidFill>
                  <a:srgbClr val="0070C0"/>
                </a:solidFill>
              </a:rPr>
              <a:t>Richard B. Frank</a:t>
            </a:r>
            <a:r>
              <a:rPr lang="en-US" b="1" dirty="0"/>
              <a:t>, </a:t>
            </a:r>
            <a:r>
              <a:rPr lang="en-US" b="1" i="1" dirty="0"/>
              <a:t>Historian, Asian – Pacific War</a:t>
            </a:r>
            <a:endParaRPr lang="en-US" dirty="0"/>
          </a:p>
          <a:p>
            <a:endParaRPr lang="en-US" dirty="0"/>
          </a:p>
          <a:p>
            <a:r>
              <a:rPr lang="en-US" b="1" i="1" dirty="0">
                <a:solidFill>
                  <a:srgbClr val="7030A0"/>
                </a:solidFill>
              </a:rPr>
              <a:t>Premise: </a:t>
            </a:r>
          </a:p>
          <a:p>
            <a:r>
              <a:rPr lang="en-US" b="1" i="1" dirty="0">
                <a:solidFill>
                  <a:srgbClr val="7030A0"/>
                </a:solidFill>
              </a:rPr>
              <a:t>Did US Submarines Kill More Japanese Soldiers than the US Marine Corps in WWII?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3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A079B-7D11-F810-B353-CAA7BD66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IJN</a:t>
            </a:r>
            <a:r>
              <a:rPr lang="en-US" dirty="0"/>
              <a:t> Destroyer </a:t>
            </a:r>
            <a:r>
              <a:rPr lang="en-US" dirty="0">
                <a:solidFill>
                  <a:srgbClr val="FF0000"/>
                </a:solidFill>
              </a:rPr>
              <a:t>YAMAKAZE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3A04A71-A787-5EFC-AA9C-DE774742D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535" y="1731355"/>
            <a:ext cx="5510929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E3B3DF-F694-B45E-9A51-E655A8A4D6B4}"/>
              </a:ext>
            </a:extLst>
          </p:cNvPr>
          <p:cNvSpPr txBox="1"/>
          <p:nvPr/>
        </p:nvSpPr>
        <p:spPr>
          <a:xfrm>
            <a:off x="745834" y="6176963"/>
            <a:ext cx="10952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Periscope Image Capture of the Sinking of IJN Destroyer Yamakaze by USS Nautilus, SS-142 in June 1942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546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66921-183E-1C91-4DB5-D84D0A790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59BFE-6F8D-9E42-20A2-241808504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Japanese</a:t>
            </a:r>
            <a:r>
              <a:rPr lang="en-US" dirty="0"/>
              <a:t> Merchant  </a:t>
            </a:r>
            <a:r>
              <a:rPr lang="en-US" dirty="0">
                <a:solidFill>
                  <a:srgbClr val="FF0000"/>
                </a:solidFill>
              </a:rPr>
              <a:t>AZUCHISAN MARU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E24508-A14B-14E4-5229-DCD61736D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0535" y="1731355"/>
            <a:ext cx="5510929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D939CA-E4CA-78AC-F565-833979AF6955}"/>
              </a:ext>
            </a:extLst>
          </p:cNvPr>
          <p:cNvSpPr txBox="1"/>
          <p:nvPr/>
        </p:nvSpPr>
        <p:spPr>
          <a:xfrm>
            <a:off x="745834" y="6176963"/>
            <a:ext cx="10467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Periscope Image Capture of the Sinking of IJA Azuchisan Maru by USS Aspro, SS-309 in October 1944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9FF79-C985-FC34-6AE7-DE4104816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Joint Army Navy Analysis Committee 1947 (JANAC)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96072-B1A6-B5CF-7978-F9F608714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Review of All WWII Combat Successes Across All Services</a:t>
            </a:r>
          </a:p>
          <a:p>
            <a:r>
              <a:rPr lang="en-US" b="1" dirty="0">
                <a:solidFill>
                  <a:srgbClr val="00B050"/>
                </a:solidFill>
              </a:rPr>
              <a:t>Submarines Pacific:</a:t>
            </a:r>
          </a:p>
          <a:p>
            <a:endParaRPr lang="en-US" b="1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/>
              <a:t>   Initial Response Phase 1941 - 1942 (S-Boats &amp; Fleet Boats)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b="1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/>
              <a:t>   Coalescence Phase “</a:t>
            </a:r>
            <a:r>
              <a:rPr lang="en-US" b="1" dirty="0">
                <a:solidFill>
                  <a:srgbClr val="0070C0"/>
                </a:solidFill>
              </a:rPr>
              <a:t>Compromise Merchant Shipping</a:t>
            </a:r>
            <a:r>
              <a:rPr lang="en-US" b="1" dirty="0"/>
              <a:t>” 1943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/>
              <a:t>   Maximum Effort Phase “</a:t>
            </a:r>
            <a:r>
              <a:rPr lang="en-US" b="1" dirty="0">
                <a:solidFill>
                  <a:srgbClr val="0070C0"/>
                </a:solidFill>
              </a:rPr>
              <a:t>The Great Killing Year</a:t>
            </a:r>
            <a:r>
              <a:rPr lang="en-US" b="1" dirty="0"/>
              <a:t>” 1944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/>
              <a:t>   Final Phase “</a:t>
            </a:r>
            <a:r>
              <a:rPr lang="en-US" b="1" dirty="0">
                <a:solidFill>
                  <a:srgbClr val="0070C0"/>
                </a:solidFill>
              </a:rPr>
              <a:t>Slim Pickens!</a:t>
            </a:r>
            <a:r>
              <a:rPr lang="en-US" b="1" dirty="0"/>
              <a:t>” 1945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277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F96A7-46A8-FD76-531E-48422F5F1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Initial Phase 1941 thru 1942 </a:t>
            </a:r>
            <a:br>
              <a:rPr lang="en-US" dirty="0"/>
            </a:br>
            <a:r>
              <a:rPr lang="en-US" dirty="0"/>
              <a:t>S-Boats &amp; Fleet Boats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1AB1D8-5CAD-F181-69BD-50668E28BD66}"/>
              </a:ext>
            </a:extLst>
          </p:cNvPr>
          <p:cNvSpPr/>
          <p:nvPr/>
        </p:nvSpPr>
        <p:spPr>
          <a:xfrm>
            <a:off x="754144" y="1690688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C1FED-53F5-B885-7A4F-2D64FDBB41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350 War Patrols </a:t>
            </a:r>
          </a:p>
          <a:p>
            <a:r>
              <a:rPr lang="en-US" dirty="0">
                <a:solidFill>
                  <a:srgbClr val="FF0000"/>
                </a:solidFill>
              </a:rPr>
              <a:t>180 Japanese Merchant Ships Sunk </a:t>
            </a:r>
            <a:r>
              <a:rPr lang="en-US" dirty="0">
                <a:solidFill>
                  <a:schemeClr val="bg1"/>
                </a:solidFill>
              </a:rPr>
              <a:t>&lt;725,000 Tons&gt;</a:t>
            </a:r>
          </a:p>
          <a:p>
            <a:r>
              <a:rPr lang="en-US" dirty="0">
                <a:solidFill>
                  <a:srgbClr val="FF0000"/>
                </a:solidFill>
              </a:rPr>
              <a:t>Only One </a:t>
            </a:r>
            <a:r>
              <a:rPr lang="en-US" u="sng" dirty="0">
                <a:solidFill>
                  <a:srgbClr val="FF0000"/>
                </a:solidFill>
              </a:rPr>
              <a:t>Major</a:t>
            </a:r>
            <a:r>
              <a:rPr lang="en-US" dirty="0">
                <a:solidFill>
                  <a:srgbClr val="FF0000"/>
                </a:solidFill>
              </a:rPr>
              <a:t> IJN Vessel Sunk,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Heavy Cruiser Kako sunk by S-42, August 1942 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E7587A-CD14-CB43-5C18-26CD4D31DFEB}"/>
              </a:ext>
            </a:extLst>
          </p:cNvPr>
          <p:cNvSpPr/>
          <p:nvPr/>
        </p:nvSpPr>
        <p:spPr>
          <a:xfrm>
            <a:off x="6248400" y="1690687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6422E-4493-B07E-F50B-E64945649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33854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USS Sturgeon sinks Montevideo Maru,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</a:t>
            </a:r>
            <a:r>
              <a:rPr lang="en-US" dirty="0">
                <a:solidFill>
                  <a:srgbClr val="FFFF00"/>
                </a:solidFill>
              </a:rPr>
              <a:t>1,053 Australian POWs </a:t>
            </a:r>
            <a:r>
              <a:rPr lang="en-US" dirty="0">
                <a:solidFill>
                  <a:schemeClr val="bg1"/>
                </a:solidFill>
              </a:rPr>
              <a:t>Killed</a:t>
            </a:r>
          </a:p>
          <a:p>
            <a:r>
              <a:rPr lang="en-US" dirty="0">
                <a:solidFill>
                  <a:schemeClr val="bg1"/>
                </a:solidFill>
              </a:rPr>
              <a:t>US Subs Kill </a:t>
            </a:r>
            <a:r>
              <a:rPr lang="en-US" dirty="0">
                <a:solidFill>
                  <a:srgbClr val="FF0000"/>
                </a:solidFill>
              </a:rPr>
              <a:t>1,560 Japanese Soldiers </a:t>
            </a:r>
          </a:p>
          <a:p>
            <a:r>
              <a:rPr lang="en-US" dirty="0">
                <a:solidFill>
                  <a:schemeClr val="bg1"/>
                </a:solidFill>
              </a:rPr>
              <a:t>7 US Subs Lost from All Causes</a:t>
            </a:r>
          </a:p>
          <a:p>
            <a:r>
              <a:rPr lang="en-US" dirty="0">
                <a:solidFill>
                  <a:srgbClr val="FFFF00"/>
                </a:solidFill>
              </a:rPr>
              <a:t> USS Perch Lost - 03 March 1942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97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78173-6AC2-A5F2-931B-0E5878D28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A4DC8-CC6A-D600-F06C-63B7DB09E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Coalescence Phase 1943</a:t>
            </a:r>
            <a:br>
              <a:rPr lang="en-US" dirty="0"/>
            </a:br>
            <a:r>
              <a:rPr lang="en-US" dirty="0">
                <a:solidFill>
                  <a:srgbClr val="7030A0"/>
                </a:solidFill>
              </a:rPr>
              <a:t>Learning to Fight &amp; Win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69A158-AB36-CAC6-FC26-4D7DFA2B3E70}"/>
              </a:ext>
            </a:extLst>
          </p:cNvPr>
          <p:cNvSpPr/>
          <p:nvPr/>
        </p:nvSpPr>
        <p:spPr>
          <a:xfrm>
            <a:off x="754144" y="1690688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9900C-70E1-24E5-44E7-D4342468E4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Uncle Charlie becomes COMSUBPAC RADM Charles Lockwood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Advances in Tactics, Techniques, &amp; Procedures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Torpedo Firing Mechanism Failures Corrected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Torpedo Depth Running Failures Corrected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Torpedo Circular Running Failures Remain Uncorrected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Advances in Captains &amp; Crews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Shared Knowledge: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>
                <a:solidFill>
                  <a:schemeClr val="bg1"/>
                </a:solidFill>
              </a:rPr>
              <a:t>&lt;</a:t>
            </a:r>
            <a:r>
              <a:rPr lang="en-US" b="1" dirty="0">
                <a:solidFill>
                  <a:srgbClr val="00B050"/>
                </a:solidFill>
              </a:rPr>
              <a:t>R&amp;R @ Royal Hawaiian Hotel</a:t>
            </a:r>
            <a:r>
              <a:rPr lang="en-US" b="1" dirty="0">
                <a:solidFill>
                  <a:schemeClr val="bg1"/>
                </a:solidFill>
              </a:rPr>
              <a:t>&gt;</a:t>
            </a:r>
            <a:r>
              <a:rPr lang="en-US" b="1" dirty="0"/>
              <a:t> 	</a:t>
            </a:r>
            <a:r>
              <a:rPr lang="en-US" b="1" dirty="0">
                <a:solidFill>
                  <a:schemeClr val="bg1"/>
                </a:solidFill>
              </a:rPr>
              <a:t>JO &amp; Enlisted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C03CDD-1A4C-F0F4-4E34-B0B1A05F92FD}"/>
              </a:ext>
            </a:extLst>
          </p:cNvPr>
          <p:cNvSpPr/>
          <p:nvPr/>
        </p:nvSpPr>
        <p:spPr>
          <a:xfrm>
            <a:off x="6180056" y="1690687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7AC60-C558-9561-C731-0F8543542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33854" cy="4351338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Only One Major IJN Vessel Sunk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Light Carrier </a:t>
            </a:r>
            <a:r>
              <a:rPr lang="en-US" b="1" dirty="0">
                <a:solidFill>
                  <a:srgbClr val="FF0000"/>
                </a:solidFill>
              </a:rPr>
              <a:t>Chuyo</a:t>
            </a:r>
            <a:r>
              <a:rPr lang="en-US" dirty="0">
                <a:solidFill>
                  <a:schemeClr val="bg1"/>
                </a:solidFill>
              </a:rPr>
              <a:t>, by USS Sailfish SS-192</a:t>
            </a:r>
          </a:p>
          <a:p>
            <a:pPr marL="0" indent="0">
              <a:buNone/>
            </a:pPr>
            <a:r>
              <a:rPr lang="en-US" dirty="0"/>
              <a:t> 	</a:t>
            </a:r>
          </a:p>
          <a:p>
            <a:r>
              <a:rPr lang="en-US" dirty="0">
                <a:solidFill>
                  <a:schemeClr val="bg1"/>
                </a:solidFill>
              </a:rPr>
              <a:t>US Subs Kill </a:t>
            </a:r>
            <a:r>
              <a:rPr lang="en-US" b="1" dirty="0">
                <a:solidFill>
                  <a:srgbClr val="FF0000"/>
                </a:solidFill>
              </a:rPr>
              <a:t>9,177 Japanese Soldiers </a:t>
            </a:r>
            <a:r>
              <a:rPr lang="en-US" dirty="0">
                <a:solidFill>
                  <a:schemeClr val="bg1"/>
                </a:solidFill>
              </a:rPr>
              <a:t>aboard merchant and lesser IJN vessels</a:t>
            </a:r>
          </a:p>
          <a:p>
            <a:r>
              <a:rPr lang="en-US" dirty="0">
                <a:solidFill>
                  <a:schemeClr val="bg1"/>
                </a:solidFill>
              </a:rPr>
              <a:t>15 US Subs Lost from All Causes </a:t>
            </a:r>
          </a:p>
          <a:p>
            <a:r>
              <a:rPr lang="en-US" dirty="0">
                <a:solidFill>
                  <a:srgbClr val="FFFF00"/>
                </a:solidFill>
              </a:rPr>
              <a:t>USS Wahoo, Lost 11 October 1943</a:t>
            </a:r>
          </a:p>
          <a:p>
            <a:r>
              <a:rPr lang="en-US" dirty="0">
                <a:solidFill>
                  <a:schemeClr val="bg1"/>
                </a:solidFill>
              </a:rPr>
              <a:t>Japanese Merchant Shipping Impacted</a:t>
            </a:r>
          </a:p>
          <a:p>
            <a:r>
              <a:rPr lang="en-US" dirty="0">
                <a:solidFill>
                  <a:schemeClr val="bg1"/>
                </a:solidFill>
              </a:rPr>
              <a:t>Forces Alternative Routing of Imported Goods to Homeland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Massive Ichigo Offensive in China</a:t>
            </a:r>
            <a:r>
              <a:rPr lang="en-US" dirty="0">
                <a:solidFill>
                  <a:schemeClr val="bg1"/>
                </a:solidFill>
              </a:rPr>
              <a:t>&gt;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491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67195-5822-205F-871E-D93CDEFA0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502EC-E120-AA7C-EC4C-DFA5745ED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Maximum Effort Phase 1944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>
                <a:solidFill>
                  <a:srgbClr val="7030A0"/>
                </a:solidFill>
              </a:rPr>
              <a:t>The Great Killing Year</a:t>
            </a:r>
            <a:r>
              <a:rPr lang="en-US" dirty="0"/>
              <a:t>”</a:t>
            </a:r>
            <a:br>
              <a:rPr lang="en-US" dirty="0"/>
            </a:b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61D619-4C48-707F-1B3C-2B5BFFC47166}"/>
              </a:ext>
            </a:extLst>
          </p:cNvPr>
          <p:cNvSpPr/>
          <p:nvPr/>
        </p:nvSpPr>
        <p:spPr>
          <a:xfrm>
            <a:off x="754144" y="1690688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313D2-960D-968F-A50D-E8A85C9E4C5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1944 Commences with 100 Fleet Boats Available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IJA Response to US Island Hopping Campaign Successes - sent </a:t>
            </a:r>
            <a:r>
              <a:rPr lang="en-US" b="1" dirty="0">
                <a:solidFill>
                  <a:srgbClr val="FF0000"/>
                </a:solidFill>
              </a:rPr>
              <a:t>12 Divisions of the IJA Elite Kwuntung Army in China to Pacific Island Bases via Merchant Shipping </a:t>
            </a:r>
            <a:r>
              <a:rPr lang="en-US" b="1" dirty="0">
                <a:solidFill>
                  <a:schemeClr val="bg1"/>
                </a:solidFill>
              </a:rPr>
              <a:t>&lt;Large Convoys – More Convoys – More Targets&gt;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/>
              <a:t>US Subs Reliable Torpedoes &amp; Improved Sensors (SG RADAR), INTEL Intercepts </a:t>
            </a:r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520 War Patrols, </a:t>
            </a:r>
            <a:r>
              <a:rPr lang="en-US" b="1" dirty="0">
                <a:solidFill>
                  <a:srgbClr val="FF0000"/>
                </a:solidFill>
              </a:rPr>
              <a:t>Sink 603 Merchant Ships, 2.7 Million Tons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Devasting Losses to Japanese Merchant Marine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135 </a:t>
            </a:r>
            <a:r>
              <a:rPr lang="en-US" b="1" dirty="0">
                <a:solidFill>
                  <a:srgbClr val="FF0000"/>
                </a:solidFill>
              </a:rPr>
              <a:t>of the Japanese Merchant Ships Lost Carrying </a:t>
            </a:r>
            <a:r>
              <a:rPr lang="en-US" sz="4000" b="1" dirty="0">
                <a:solidFill>
                  <a:srgbClr val="FFFF00"/>
                </a:solidFill>
              </a:rPr>
              <a:t>79,004 IJA Soldiers 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BF3486-D334-6BC8-4CFE-228D308EEDDE}"/>
              </a:ext>
            </a:extLst>
          </p:cNvPr>
          <p:cNvSpPr/>
          <p:nvPr/>
        </p:nvSpPr>
        <p:spPr>
          <a:xfrm>
            <a:off x="6180056" y="1690687"/>
            <a:ext cx="5341856" cy="4606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97B7F2-C3FE-FFA4-DAB5-B20C6E56D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33854" cy="435133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Top 20 US Subs </a:t>
            </a:r>
            <a:r>
              <a:rPr lang="en-US" b="1" dirty="0">
                <a:solidFill>
                  <a:srgbClr val="FF0000"/>
                </a:solidFill>
              </a:rPr>
              <a:t>Killing Japanese Soldiers</a:t>
            </a:r>
          </a:p>
          <a:p>
            <a:pPr marL="0" indent="0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2 Subs </a:t>
            </a:r>
            <a:r>
              <a:rPr lang="en-US" b="1" dirty="0">
                <a:solidFill>
                  <a:srgbClr val="FF0000"/>
                </a:solidFill>
              </a:rPr>
              <a:t>Responsible for Killing more than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half an IJA Division each</a:t>
            </a:r>
          </a:p>
          <a:p>
            <a:pPr marL="0" indent="0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18 Subs </a:t>
            </a:r>
            <a:r>
              <a:rPr lang="en-US" b="1" dirty="0">
                <a:solidFill>
                  <a:srgbClr val="FF0000"/>
                </a:solidFill>
              </a:rPr>
              <a:t>Responsible for Killing </a:t>
            </a:r>
            <a:r>
              <a:rPr lang="en-US" b="1" dirty="0">
                <a:solidFill>
                  <a:srgbClr val="FFFF00"/>
                </a:solidFill>
              </a:rPr>
              <a:t>more than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an IJA Regiment each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 US Subs Sink </a:t>
            </a:r>
            <a:r>
              <a:rPr lang="en-US" b="1" dirty="0">
                <a:solidFill>
                  <a:srgbClr val="FFFF00"/>
                </a:solidFill>
              </a:rPr>
              <a:t>7</a:t>
            </a:r>
            <a:r>
              <a:rPr lang="en-US" b="1" dirty="0">
                <a:solidFill>
                  <a:srgbClr val="FF0000"/>
                </a:solidFill>
              </a:rPr>
              <a:t> IJN </a:t>
            </a:r>
            <a:r>
              <a:rPr lang="en-US" b="1" dirty="0">
                <a:solidFill>
                  <a:srgbClr val="FFFF00"/>
                </a:solidFill>
              </a:rPr>
              <a:t>Carriers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1 Battleship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</a:t>
            </a:r>
            <a:r>
              <a:rPr lang="en-US" b="1" dirty="0">
                <a:solidFill>
                  <a:srgbClr val="FFFF00"/>
                </a:solidFill>
              </a:rPr>
              <a:t>2 Heavy </a:t>
            </a:r>
            <a:r>
              <a:rPr lang="en-US" b="1" dirty="0">
                <a:solidFill>
                  <a:srgbClr val="FF0000"/>
                </a:solidFill>
              </a:rPr>
              <a:t>&amp; </a:t>
            </a:r>
            <a:r>
              <a:rPr lang="en-US" b="1" dirty="0">
                <a:solidFill>
                  <a:srgbClr val="FFFF00"/>
                </a:solidFill>
              </a:rPr>
              <a:t>7 Light Cruisers</a:t>
            </a:r>
          </a:p>
          <a:p>
            <a:pPr marL="0" indent="0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19 US Subs Lost From All Causes 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45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CBCB-4AE7-A65E-5F97-381EB9496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5BD1D-AD14-8988-C2E3-E1274F5F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Maximum Effort Phase 1944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>
                <a:solidFill>
                  <a:srgbClr val="7030A0"/>
                </a:solidFill>
              </a:rPr>
              <a:t>Casualties of War</a:t>
            </a:r>
            <a:r>
              <a:rPr lang="en-US" dirty="0"/>
              <a:t>”</a:t>
            </a:r>
            <a:br>
              <a:rPr lang="en-US" dirty="0"/>
            </a:b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C43F6A-23BF-BD0E-F218-FEFA697BBBBF}"/>
              </a:ext>
            </a:extLst>
          </p:cNvPr>
          <p:cNvSpPr/>
          <p:nvPr/>
        </p:nvSpPr>
        <p:spPr>
          <a:xfrm>
            <a:off x="763571" y="1762812"/>
            <a:ext cx="10661716" cy="448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75C12C0-391C-A650-24D7-9040A51BA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11 Japanese Ships Sunk </a:t>
            </a:r>
            <a:r>
              <a:rPr lang="en-US" b="1" dirty="0">
                <a:solidFill>
                  <a:schemeClr val="bg1"/>
                </a:solidFill>
              </a:rPr>
              <a:t>Carrying </a:t>
            </a:r>
            <a:r>
              <a:rPr lang="en-US" b="1" dirty="0">
                <a:solidFill>
                  <a:srgbClr val="FFFF00"/>
                </a:solidFill>
              </a:rPr>
              <a:t>11,597 Allied POWs </a:t>
            </a:r>
            <a:r>
              <a:rPr lang="en-US" b="1" dirty="0">
                <a:solidFill>
                  <a:schemeClr val="bg1"/>
                </a:solidFill>
              </a:rPr>
              <a:t>&amp; </a:t>
            </a:r>
            <a:r>
              <a:rPr lang="en-US" b="1" dirty="0">
                <a:solidFill>
                  <a:srgbClr val="FFFF00"/>
                </a:solidFill>
              </a:rPr>
              <a:t>4,328 Slave Laborers</a:t>
            </a:r>
          </a:p>
          <a:p>
            <a:r>
              <a:rPr lang="en-US" b="1" dirty="0">
                <a:solidFill>
                  <a:srgbClr val="FFFF00"/>
                </a:solidFill>
              </a:rPr>
              <a:t>USS Tang </a:t>
            </a:r>
            <a:r>
              <a:rPr lang="en-US" b="1" dirty="0">
                <a:solidFill>
                  <a:schemeClr val="bg1"/>
                </a:solidFill>
              </a:rPr>
              <a:t>&amp;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USS Tullibee </a:t>
            </a:r>
            <a:r>
              <a:rPr lang="en-US" b="1" dirty="0">
                <a:solidFill>
                  <a:schemeClr val="bg1"/>
                </a:solidFill>
              </a:rPr>
              <a:t>Lost from Own </a:t>
            </a:r>
            <a:r>
              <a:rPr lang="en-US" b="1" dirty="0">
                <a:solidFill>
                  <a:srgbClr val="FF0000"/>
                </a:solidFill>
              </a:rPr>
              <a:t>Torpedo Circular Runs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On 15</a:t>
            </a:r>
            <a:r>
              <a:rPr lang="en-US" b="1" baseline="30000" dirty="0">
                <a:solidFill>
                  <a:schemeClr val="bg1"/>
                </a:solidFill>
              </a:rPr>
              <a:t>th</a:t>
            </a:r>
            <a:r>
              <a:rPr lang="en-US" b="1" dirty="0">
                <a:solidFill>
                  <a:schemeClr val="bg1"/>
                </a:solidFill>
              </a:rPr>
              <a:t> War Patrol, </a:t>
            </a:r>
            <a:r>
              <a:rPr lang="en-US" b="1" dirty="0">
                <a:solidFill>
                  <a:srgbClr val="FFFF00"/>
                </a:solidFill>
              </a:rPr>
              <a:t>USS Seawolf </a:t>
            </a:r>
            <a:r>
              <a:rPr lang="en-US" b="1" dirty="0">
                <a:solidFill>
                  <a:schemeClr val="bg1"/>
                </a:solidFill>
              </a:rPr>
              <a:t>sunk by </a:t>
            </a:r>
            <a:r>
              <a:rPr lang="en-US" b="1" dirty="0">
                <a:solidFill>
                  <a:srgbClr val="FF0000"/>
                </a:solidFill>
              </a:rPr>
              <a:t>Friendly Forces </a:t>
            </a:r>
            <a:r>
              <a:rPr lang="en-US" b="1" dirty="0">
                <a:solidFill>
                  <a:schemeClr val="bg1"/>
                </a:solidFill>
              </a:rPr>
              <a:t>04 October 1944, was carrying 17 USA Soldiers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USS Shark II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USS Darter</a:t>
            </a:r>
            <a:r>
              <a:rPr lang="en-US" b="1" dirty="0">
                <a:solidFill>
                  <a:schemeClr val="bg1"/>
                </a:solidFill>
              </a:rPr>
              <a:t>, &amp; </a:t>
            </a:r>
            <a:r>
              <a:rPr lang="en-US" b="1" dirty="0">
                <a:solidFill>
                  <a:srgbClr val="FFFF00"/>
                </a:solidFill>
              </a:rPr>
              <a:t>USS Tang </a:t>
            </a:r>
            <a:r>
              <a:rPr lang="en-US" b="1" dirty="0">
                <a:solidFill>
                  <a:schemeClr val="bg1"/>
                </a:solidFill>
              </a:rPr>
              <a:t>all </a:t>
            </a:r>
            <a:r>
              <a:rPr lang="en-US" b="1" dirty="0">
                <a:solidFill>
                  <a:srgbClr val="FF0000"/>
                </a:solidFill>
              </a:rPr>
              <a:t>lost in a single day</a:t>
            </a:r>
            <a:r>
              <a:rPr lang="en-US" b="1" dirty="0">
                <a:solidFill>
                  <a:schemeClr val="bg1"/>
                </a:solidFill>
              </a:rPr>
              <a:t>, 24 October 1944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By end of 1944 </a:t>
            </a:r>
            <a:r>
              <a:rPr lang="en-US" b="1" dirty="0">
                <a:solidFill>
                  <a:srgbClr val="FFFF00"/>
                </a:solidFill>
              </a:rPr>
              <a:t>UK Submarines </a:t>
            </a:r>
            <a:r>
              <a:rPr lang="en-US" b="1" dirty="0">
                <a:solidFill>
                  <a:schemeClr val="bg1"/>
                </a:solidFill>
              </a:rPr>
              <a:t>begin operations in SW Pacific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55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1132</Words>
  <Application>Microsoft Office PowerPoint</Application>
  <PresentationFormat>Widescreen</PresentationFormat>
  <Paragraphs>132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Wingdings</vt:lpstr>
      <vt:lpstr>Office Theme</vt:lpstr>
      <vt:lpstr>Deadly Effective: US Subs vs Imperial Japanese Army Episode 501</vt:lpstr>
      <vt:lpstr>Unauthorized History of the Pacific War Podcast </vt:lpstr>
      <vt:lpstr>IJN Destroyer YAMAKAZE</vt:lpstr>
      <vt:lpstr>Japanese Merchant  AZUCHISAN MARU</vt:lpstr>
      <vt:lpstr>Joint Army Navy Analysis Committee 1947 (JANAC) </vt:lpstr>
      <vt:lpstr> Initial Phase 1941 thru 1942  S-Boats &amp; Fleet Boats </vt:lpstr>
      <vt:lpstr> Coalescence Phase 1943 Learning to Fight &amp; Win </vt:lpstr>
      <vt:lpstr> Maximum Effort Phase 1944 “The Great Killing Year” </vt:lpstr>
      <vt:lpstr> Maximum Effort Phase 1944 “Casualties of War” </vt:lpstr>
      <vt:lpstr> Final Phase 1945 “Slim Pickens!” </vt:lpstr>
      <vt:lpstr> JANAC ACCOUNTING 1947 “US Submarine Operations by Campaign” </vt:lpstr>
      <vt:lpstr>Richard B. Frank (born November 11, 1947) is an American lawyer and military historian.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Donald Robertson</dc:creator>
  <cp:lastModifiedBy>Donald Robertson</cp:lastModifiedBy>
  <cp:revision>2</cp:revision>
  <dcterms:created xsi:type="dcterms:W3CDTF">2026-01-09T15:52:45Z</dcterms:created>
  <dcterms:modified xsi:type="dcterms:W3CDTF">2026-01-09T19:29:41Z</dcterms:modified>
</cp:coreProperties>
</file>